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5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668" r:id="rId2"/>
    <p:sldId id="671" r:id="rId3"/>
    <p:sldId id="672" r:id="rId4"/>
  </p:sldIdLst>
  <p:sldSz cx="9144000" cy="6858000" type="letter"/>
  <p:notesSz cx="70104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5613" indent="1588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2813" indent="1588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013" indent="1588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213" indent="1588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99"/>
    <a:srgbClr val="FFFF66"/>
    <a:srgbClr val="CC6600"/>
    <a:srgbClr val="A3FBD7"/>
    <a:srgbClr val="FF0000"/>
    <a:srgbClr val="33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73" tIns="44687" rIns="89373" bIns="44687" numCol="1" anchor="t" anchorCtr="0" compatLnSpc="1">
            <a:prstTxWarp prst="textNoShape">
              <a:avLst/>
            </a:prstTxWarp>
          </a:bodyPr>
          <a:lstStyle>
            <a:lvl1pPr defTabSz="893763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73" tIns="44687" rIns="89373" bIns="44687" numCol="1" anchor="t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pPr>
              <a:defRPr/>
            </a:pPr>
            <a:fld id="{B9DA89AD-85D6-4A3A-AB57-D3DBB2318D39}" type="datetimeFigureOut">
              <a:rPr lang="es-ES"/>
              <a:pPr>
                <a:defRPr/>
              </a:pPr>
              <a:t>14/05/2014</a:t>
            </a:fld>
            <a:endParaRPr lang="es-E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73" tIns="44687" rIns="89373" bIns="44687" numCol="1" anchor="b" anchorCtr="0" compatLnSpc="1">
            <a:prstTxWarp prst="textNoShape">
              <a:avLst/>
            </a:prstTxWarp>
          </a:bodyPr>
          <a:lstStyle>
            <a:lvl1pPr defTabSz="893763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73" tIns="44687" rIns="89373" bIns="44687" numCol="1" anchor="b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pPr>
              <a:defRPr/>
            </a:pPr>
            <a:fld id="{55F204E5-264F-4FF2-9E8E-09BA830FB2E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866423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373" tIns="44687" rIns="89373" bIns="44687" numCol="1" anchor="t" anchorCtr="0" compatLnSpc="1">
            <a:prstTxWarp prst="textNoShape">
              <a:avLst/>
            </a:prstTxWarp>
          </a:bodyPr>
          <a:lstStyle>
            <a:lvl1pPr defTabSz="893763" eaLnBrk="0" hangingPunct="0">
              <a:defRPr sz="120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373" tIns="44687" rIns="89373" bIns="44687" numCol="1" anchor="t" anchorCtr="0" compatLnSpc="1">
            <a:prstTxWarp prst="textNoShape">
              <a:avLst/>
            </a:prstTxWarp>
          </a:bodyPr>
          <a:lstStyle>
            <a:lvl1pPr algn="r" defTabSz="893763" eaLnBrk="0" hangingPunct="0">
              <a:defRPr sz="1200"/>
            </a:lvl1pPr>
          </a:lstStyle>
          <a:p>
            <a:pPr>
              <a:defRPr/>
            </a:pPr>
            <a:fld id="{4FCF0A43-EC20-487E-B382-BE5D1BBC8D11}" type="datetimeFigureOut">
              <a:rPr lang="es-ES"/>
              <a:pPr>
                <a:defRPr/>
              </a:pPr>
              <a:t>14/05/2014</a:t>
            </a:fld>
            <a:endParaRPr lang="es-E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373" tIns="44687" rIns="89373" bIns="446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373" tIns="44687" rIns="89373" bIns="44687" numCol="1" anchor="b" anchorCtr="0" compatLnSpc="1">
            <a:prstTxWarp prst="textNoShape">
              <a:avLst/>
            </a:prstTxWarp>
          </a:bodyPr>
          <a:lstStyle>
            <a:lvl1pPr defTabSz="893763" eaLnBrk="0" hangingPunct="0">
              <a:defRPr sz="120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373" tIns="44687" rIns="89373" bIns="44687" numCol="1" anchor="b" anchorCtr="0" compatLnSpc="1">
            <a:prstTxWarp prst="textNoShape">
              <a:avLst/>
            </a:prstTxWarp>
          </a:bodyPr>
          <a:lstStyle>
            <a:lvl1pPr algn="r" defTabSz="893763" eaLnBrk="0" hangingPunct="0">
              <a:defRPr sz="1200"/>
            </a:lvl1pPr>
          </a:lstStyle>
          <a:p>
            <a:pPr>
              <a:defRPr/>
            </a:pPr>
            <a:fld id="{52287BB7-AEE5-4AF6-B329-11958240FFE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8400213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5758B-6F05-4C08-8B48-8321180DD41E}" type="datetime1">
              <a:rPr lang="es-CO" smtClean="0"/>
              <a:t>14/05/2014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D1C4D-9F99-4DB2-B023-3B949FCDA64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71188-E8D1-464E-908B-B1168A4E8650}" type="datetime1">
              <a:rPr lang="es-CO" smtClean="0"/>
              <a:t>14/05/2014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954A6-0B87-453F-9D0E-9986726986D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E6C72-04CF-4C15-8EA7-FECE1EDA5B3A}" type="datetime1">
              <a:rPr lang="es-CO" smtClean="0"/>
              <a:t>14/05/2014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25D6E-949B-442C-ACA6-62ADFF16AA2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s-CO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3D3FF-26D0-46F1-A58C-D8B28F0E7705}" type="datetime1">
              <a:rPr lang="es-CO" smtClean="0"/>
              <a:t>14/05/2014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A69F8-F542-4B20-BF3C-C1A7BA73B55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A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B76CE-C721-45D6-889A-51A78B1432D3}" type="datetime1">
              <a:rPr lang="es-CO" smtClean="0"/>
              <a:t>14/05/2014</a:t>
            </a:fld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65E47-2FF1-43AE-81E8-F287AFFF466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00041-9049-4F90-A96E-B6B452E9BE82}" type="datetime1">
              <a:rPr lang="es-CO" smtClean="0"/>
              <a:t>14/05/2014</a:t>
            </a:fld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C0089-7E46-49CA-84D8-00FB2248C47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7095" y="548680"/>
            <a:ext cx="4775719" cy="412944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7C833347-0934-45C6-9222-843015AC473C}" type="datetime1">
              <a:rPr lang="es-CO" smtClean="0"/>
              <a:t>14/05/2014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5EC7A737-7137-44BA-8730-BE95D68123D6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375259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7F1B1-9916-45D3-9346-3C7026959718}" type="datetime1">
              <a:rPr lang="es-CO" smtClean="0"/>
              <a:t>14/05/2014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3EEFB-0F55-443A-BF52-F9692649DA3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053F6-0E0E-482A-A366-2CAE6261874E}" type="datetime1">
              <a:rPr lang="es-CO" smtClean="0"/>
              <a:t>14/05/2014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EB965-83C3-4DA0-A940-2A5FA6C6B45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0D07D-D4E4-439D-AB44-E82A0C03F26E}" type="datetime1">
              <a:rPr lang="es-CO" smtClean="0"/>
              <a:t>14/05/2014</a:t>
            </a:fld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5E5D8-C5C6-4A26-83FB-9593FD30221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56F5B-B0D2-4AC4-B193-B5AA9B8C3B6E}" type="datetime1">
              <a:rPr lang="es-CO" smtClean="0"/>
              <a:t>14/05/2014</a:t>
            </a:fld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BDA8A-F581-4B34-B98D-378D9A594BA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05326-7DED-4EFF-8A96-4D597449579C}" type="datetime1">
              <a:rPr lang="es-CO" smtClean="0"/>
              <a:t>14/05/2014</a:t>
            </a:fld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89283-A0AC-4D1F-BCDD-A6F71728C91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431BC-1B88-4401-BC40-6558C34E2D28}" type="datetime1">
              <a:rPr lang="es-CO" smtClean="0"/>
              <a:t>14/05/2014</a:t>
            </a:fld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0DD59-4BC2-4B6C-835C-A1AA359E596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90B5D-4974-4EB4-AC95-93AF4E5B3C62}" type="datetime1">
              <a:rPr lang="es-CO" smtClean="0"/>
              <a:t>14/05/2014</a:t>
            </a:fld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50487-CC00-40C9-8488-88219460E8C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E0339-3BC5-4F96-8566-BAD1D7DEC31C}" type="datetime1">
              <a:rPr lang="es-CO" smtClean="0"/>
              <a:t>14/05/2014</a:t>
            </a:fld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E2BF8-9DC7-492F-A158-8ECB816D13A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fondo2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722DB9F0-A106-4CE9-9331-555AE10C78AB}" type="datetime1">
              <a:rPr lang="es-CO" smtClean="0"/>
              <a:t>14/05/2014</a:t>
            </a:fld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CF9023D-CE9D-47E0-A4A8-0438B185910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2" name="Picture 11" descr="logo_esemeta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34925" y="115888"/>
            <a:ext cx="1728788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9"/>
          <a:srcRect l="66210" t="18333" r="25456" b="67500"/>
          <a:stretch>
            <a:fillRect/>
          </a:stretch>
        </p:blipFill>
        <p:spPr bwMode="auto">
          <a:xfrm>
            <a:off x="8215338" y="71414"/>
            <a:ext cx="811031" cy="8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5953" name="Picture 1"/>
          <p:cNvPicPr>
            <a:picLocks noChangeAspect="1" noChangeArrowheads="1"/>
          </p:cNvPicPr>
          <p:nvPr userDrawn="1"/>
        </p:nvPicPr>
        <p:blipFill>
          <a:blip r:embed="rId20"/>
          <a:srcRect/>
          <a:stretch>
            <a:fillRect/>
          </a:stretch>
        </p:blipFill>
        <p:spPr bwMode="auto">
          <a:xfrm>
            <a:off x="7335838" y="6540500"/>
            <a:ext cx="1808162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304681" y="276617"/>
            <a:ext cx="52524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>
                <a:solidFill>
                  <a:schemeClr val="bg1"/>
                </a:solidFill>
              </a:rPr>
              <a:t>TOMA DE MUESTRAS DE LABORATORIO</a:t>
            </a:r>
            <a:endParaRPr lang="es-CO" sz="2000" b="1" dirty="0">
              <a:solidFill>
                <a:schemeClr val="bg1"/>
              </a:solidFill>
            </a:endParaRPr>
          </a:p>
        </p:txBody>
      </p:sp>
      <p:sp>
        <p:nvSpPr>
          <p:cNvPr id="2" name="1 Proceso"/>
          <p:cNvSpPr/>
          <p:nvPr/>
        </p:nvSpPr>
        <p:spPr>
          <a:xfrm>
            <a:off x="2987824" y="764704"/>
            <a:ext cx="3888432" cy="504056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tx1"/>
                </a:solidFill>
              </a:rPr>
              <a:t>INGRESO DE PACIENTES</a:t>
            </a:r>
            <a:endParaRPr lang="es-CO" b="1" dirty="0">
              <a:solidFill>
                <a:schemeClr val="tx1"/>
              </a:solidFill>
            </a:endParaRPr>
          </a:p>
        </p:txBody>
      </p:sp>
      <p:cxnSp>
        <p:nvCxnSpPr>
          <p:cNvPr id="6" name="5 Conector recto de flecha"/>
          <p:cNvCxnSpPr>
            <a:stCxn id="2" idx="2"/>
          </p:cNvCxnSpPr>
          <p:nvPr/>
        </p:nvCxnSpPr>
        <p:spPr>
          <a:xfrm>
            <a:off x="4932040" y="1268760"/>
            <a:ext cx="0" cy="432048"/>
          </a:xfrm>
          <a:prstGeom prst="straightConnector1">
            <a:avLst/>
          </a:prstGeom>
          <a:ln w="22225"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rot="5400000">
            <a:off x="4644232" y="2285198"/>
            <a:ext cx="428628" cy="1588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7 Decisión"/>
          <p:cNvSpPr/>
          <p:nvPr/>
        </p:nvSpPr>
        <p:spPr>
          <a:xfrm>
            <a:off x="3000364" y="3071810"/>
            <a:ext cx="3786214" cy="1000132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</a:rPr>
              <a:t>VERIFICAR CONDICIONES DE PREPARACION DEL PACIENTE</a:t>
            </a:r>
            <a:endParaRPr lang="es-CO" sz="1200" b="1" dirty="0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3929058" y="4214818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b="1" dirty="0" smtClean="0"/>
              <a:t>SI</a:t>
            </a:r>
            <a:endParaRPr lang="es-CO" sz="1200" b="1" dirty="0"/>
          </a:p>
        </p:txBody>
      </p:sp>
      <p:cxnSp>
        <p:nvCxnSpPr>
          <p:cNvPr id="20" name="19 Conector recto de flecha"/>
          <p:cNvCxnSpPr>
            <a:endCxn id="17" idx="0"/>
          </p:cNvCxnSpPr>
          <p:nvPr/>
        </p:nvCxnSpPr>
        <p:spPr>
          <a:xfrm rot="5400000">
            <a:off x="3975976" y="4047420"/>
            <a:ext cx="285751" cy="49045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38 CuadroTexto"/>
          <p:cNvSpPr txBox="1"/>
          <p:nvPr/>
        </p:nvSpPr>
        <p:spPr>
          <a:xfrm>
            <a:off x="5929322" y="4214818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b="1" dirty="0" smtClean="0"/>
              <a:t>NO</a:t>
            </a:r>
            <a:endParaRPr lang="es-CO" sz="1200" b="1" dirty="0"/>
          </a:p>
        </p:txBody>
      </p:sp>
      <p:sp>
        <p:nvSpPr>
          <p:cNvPr id="47" name="46 Proceso"/>
          <p:cNvSpPr/>
          <p:nvPr/>
        </p:nvSpPr>
        <p:spPr>
          <a:xfrm>
            <a:off x="3613432" y="2571744"/>
            <a:ext cx="2643206" cy="408703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</a:rPr>
              <a:t>VERIFICAR FACTURACION</a:t>
            </a:r>
            <a:endParaRPr lang="es-CO" sz="1200" b="1" dirty="0">
              <a:solidFill>
                <a:schemeClr val="tx1"/>
              </a:solidFill>
            </a:endParaRPr>
          </a:p>
        </p:txBody>
      </p:sp>
      <p:sp>
        <p:nvSpPr>
          <p:cNvPr id="49" name="48 Proceso"/>
          <p:cNvSpPr/>
          <p:nvPr/>
        </p:nvSpPr>
        <p:spPr>
          <a:xfrm>
            <a:off x="3071802" y="1571612"/>
            <a:ext cx="3500462" cy="500066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</a:rPr>
              <a:t>VERIFICAR ORDEN MEDICA – SOLICITUD DE EXAMENES</a:t>
            </a:r>
            <a:endParaRPr lang="es-CO" sz="1200" b="1" dirty="0">
              <a:solidFill>
                <a:schemeClr val="tx1"/>
              </a:solidFill>
            </a:endParaRPr>
          </a:p>
        </p:txBody>
      </p:sp>
      <p:sp>
        <p:nvSpPr>
          <p:cNvPr id="54" name="53 Proceso"/>
          <p:cNvSpPr/>
          <p:nvPr/>
        </p:nvSpPr>
        <p:spPr>
          <a:xfrm>
            <a:off x="1857356" y="4714884"/>
            <a:ext cx="2500330" cy="71438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</a:rPr>
              <a:t>REGISTRAR PACIENTE TOMANDO TOTALIDAD DE DATOS</a:t>
            </a:r>
            <a:endParaRPr lang="es-CO" sz="1200" b="1" dirty="0">
              <a:solidFill>
                <a:schemeClr val="tx1"/>
              </a:solidFill>
            </a:endParaRPr>
          </a:p>
        </p:txBody>
      </p:sp>
      <p:sp>
        <p:nvSpPr>
          <p:cNvPr id="36" name="35 Proceso"/>
          <p:cNvSpPr/>
          <p:nvPr/>
        </p:nvSpPr>
        <p:spPr>
          <a:xfrm>
            <a:off x="6215074" y="4714884"/>
            <a:ext cx="2286016" cy="71438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</a:rPr>
              <a:t>DAR INSTRUCCIONES PRECISAS AL PACIENTE</a:t>
            </a:r>
            <a:endParaRPr lang="es-CO" sz="1200" b="1" dirty="0">
              <a:solidFill>
                <a:schemeClr val="tx1"/>
              </a:solidFill>
            </a:endParaRPr>
          </a:p>
        </p:txBody>
      </p:sp>
      <p:cxnSp>
        <p:nvCxnSpPr>
          <p:cNvPr id="48" name="47 Conector recto de flecha"/>
          <p:cNvCxnSpPr/>
          <p:nvPr/>
        </p:nvCxnSpPr>
        <p:spPr>
          <a:xfrm rot="16200000" flipH="1">
            <a:off x="5679289" y="3964785"/>
            <a:ext cx="285752" cy="214314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56 Conector recto de flecha"/>
          <p:cNvCxnSpPr/>
          <p:nvPr/>
        </p:nvCxnSpPr>
        <p:spPr>
          <a:xfrm>
            <a:off x="6429388" y="4500570"/>
            <a:ext cx="357190" cy="142876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60 Conector recto de flecha"/>
          <p:cNvCxnSpPr/>
          <p:nvPr/>
        </p:nvCxnSpPr>
        <p:spPr>
          <a:xfrm rot="10800000" flipV="1">
            <a:off x="3571868" y="4429132"/>
            <a:ext cx="357190" cy="214314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68 Conector recto de flecha"/>
          <p:cNvCxnSpPr/>
          <p:nvPr/>
        </p:nvCxnSpPr>
        <p:spPr>
          <a:xfrm rot="10800000" flipV="1">
            <a:off x="2285984" y="5572140"/>
            <a:ext cx="357190" cy="214314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3" name="72 Proceso"/>
          <p:cNvSpPr/>
          <p:nvPr/>
        </p:nvSpPr>
        <p:spPr>
          <a:xfrm>
            <a:off x="6215074" y="5929330"/>
            <a:ext cx="2452901" cy="576064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</a:rPr>
              <a:t>CITAR AL PACIENTE</a:t>
            </a:r>
            <a:endParaRPr lang="es-CO" sz="1200" b="1" dirty="0">
              <a:solidFill>
                <a:schemeClr val="tx1"/>
              </a:solidFill>
            </a:endParaRPr>
          </a:p>
        </p:txBody>
      </p:sp>
      <p:cxnSp>
        <p:nvCxnSpPr>
          <p:cNvPr id="74" name="73 Conector recto de flecha"/>
          <p:cNvCxnSpPr>
            <a:stCxn id="36" idx="2"/>
          </p:cNvCxnSpPr>
          <p:nvPr/>
        </p:nvCxnSpPr>
        <p:spPr>
          <a:xfrm rot="5400000">
            <a:off x="7142577" y="5643975"/>
            <a:ext cx="430216" cy="794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0" name="79 Proceso"/>
          <p:cNvSpPr/>
          <p:nvPr/>
        </p:nvSpPr>
        <p:spPr>
          <a:xfrm>
            <a:off x="1500166" y="5857892"/>
            <a:ext cx="2452901" cy="576064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</a:rPr>
              <a:t>TOMA DE MUESTRA</a:t>
            </a:r>
            <a:endParaRPr lang="es-CO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132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304681" y="276617"/>
            <a:ext cx="52524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>
                <a:solidFill>
                  <a:schemeClr val="bg1"/>
                </a:solidFill>
              </a:rPr>
              <a:t>TOMA DE MUESTRAS DE LABORATORIO</a:t>
            </a:r>
            <a:endParaRPr lang="es-CO" sz="2000" b="1" dirty="0">
              <a:solidFill>
                <a:schemeClr val="bg1"/>
              </a:solidFill>
            </a:endParaRPr>
          </a:p>
        </p:txBody>
      </p:sp>
      <p:sp>
        <p:nvSpPr>
          <p:cNvPr id="2" name="1 Proceso"/>
          <p:cNvSpPr/>
          <p:nvPr/>
        </p:nvSpPr>
        <p:spPr>
          <a:xfrm>
            <a:off x="3000364" y="714356"/>
            <a:ext cx="3888432" cy="504056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tx1"/>
                </a:solidFill>
              </a:rPr>
              <a:t>TOMA DE MUESTRAS</a:t>
            </a:r>
            <a:endParaRPr lang="es-CO" b="1" dirty="0">
              <a:solidFill>
                <a:schemeClr val="tx1"/>
              </a:solidFill>
            </a:endParaRPr>
          </a:p>
        </p:txBody>
      </p:sp>
      <p:cxnSp>
        <p:nvCxnSpPr>
          <p:cNvPr id="6" name="5 Conector recto de flecha"/>
          <p:cNvCxnSpPr>
            <a:stCxn id="2" idx="2"/>
          </p:cNvCxnSpPr>
          <p:nvPr/>
        </p:nvCxnSpPr>
        <p:spPr>
          <a:xfrm>
            <a:off x="4944580" y="1218412"/>
            <a:ext cx="0" cy="432048"/>
          </a:xfrm>
          <a:prstGeom prst="straightConnector1">
            <a:avLst/>
          </a:prstGeom>
          <a:ln w="22225"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Proceso"/>
          <p:cNvSpPr/>
          <p:nvPr/>
        </p:nvSpPr>
        <p:spPr>
          <a:xfrm>
            <a:off x="-2643238" y="5429264"/>
            <a:ext cx="2452901" cy="671887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 smtClean="0">
                <a:solidFill>
                  <a:schemeClr val="tx1"/>
                </a:solidFill>
              </a:rPr>
              <a:t>DAR INSTRUCCIONES AL PACIENTE DE ACUERDO A LA ORDEN MEDICA</a:t>
            </a:r>
            <a:endParaRPr lang="es-CO" sz="1400" b="1" dirty="0">
              <a:solidFill>
                <a:schemeClr val="tx1"/>
              </a:solidFill>
            </a:endParaRPr>
          </a:p>
        </p:txBody>
      </p:sp>
      <p:cxnSp>
        <p:nvCxnSpPr>
          <p:cNvPr id="12" name="11 Conector recto de flecha"/>
          <p:cNvCxnSpPr/>
          <p:nvPr/>
        </p:nvCxnSpPr>
        <p:spPr>
          <a:xfrm rot="5400000">
            <a:off x="4787108" y="2070884"/>
            <a:ext cx="285752" cy="1588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7 Decisión"/>
          <p:cNvSpPr/>
          <p:nvPr/>
        </p:nvSpPr>
        <p:spPr>
          <a:xfrm>
            <a:off x="3000364" y="2857496"/>
            <a:ext cx="3786214" cy="1000132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</a:rPr>
              <a:t>VERIFICAR CONDICIONES DE PREPARACION DEL PACIENTE</a:t>
            </a:r>
            <a:endParaRPr lang="es-CO" sz="1200" b="1" dirty="0">
              <a:solidFill>
                <a:schemeClr val="tx1"/>
              </a:solidFill>
            </a:endParaRPr>
          </a:p>
        </p:txBody>
      </p:sp>
      <p:sp>
        <p:nvSpPr>
          <p:cNvPr id="19" name="18 Proceso"/>
          <p:cNvSpPr/>
          <p:nvPr/>
        </p:nvSpPr>
        <p:spPr>
          <a:xfrm>
            <a:off x="8858280" y="1142984"/>
            <a:ext cx="2452901" cy="576064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tx1"/>
                </a:solidFill>
              </a:rPr>
              <a:t>CONSULTA ENFERMERIA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22" name="21 Decisión"/>
          <p:cNvSpPr/>
          <p:nvPr/>
        </p:nvSpPr>
        <p:spPr>
          <a:xfrm>
            <a:off x="-3000428" y="2714620"/>
            <a:ext cx="2350451" cy="1074802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</a:rPr>
              <a:t>HALLAZGOS DE INTERES</a:t>
            </a:r>
            <a:endParaRPr lang="es-CO" sz="1200" b="1" dirty="0">
              <a:solidFill>
                <a:schemeClr val="tx1"/>
              </a:solidFill>
            </a:endParaRPr>
          </a:p>
        </p:txBody>
      </p:sp>
      <p:cxnSp>
        <p:nvCxnSpPr>
          <p:cNvPr id="24" name="23 Conector recto de flecha"/>
          <p:cNvCxnSpPr/>
          <p:nvPr/>
        </p:nvCxnSpPr>
        <p:spPr>
          <a:xfrm flipV="1">
            <a:off x="9858412" y="6500834"/>
            <a:ext cx="990206" cy="2874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>
            <a:off x="11430048" y="4286256"/>
            <a:ext cx="0" cy="1293079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 rot="16200000" flipH="1">
            <a:off x="3250397" y="6322239"/>
            <a:ext cx="428628" cy="214314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37 Proceso"/>
          <p:cNvSpPr/>
          <p:nvPr/>
        </p:nvSpPr>
        <p:spPr>
          <a:xfrm>
            <a:off x="8858280" y="2000240"/>
            <a:ext cx="2452901" cy="576064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tx1"/>
                </a:solidFill>
              </a:rPr>
              <a:t>ATENCION ODONTOLOGICA</a:t>
            </a:r>
            <a:endParaRPr lang="es-CO" b="1" dirty="0">
              <a:solidFill>
                <a:schemeClr val="tx1"/>
              </a:solidFill>
            </a:endParaRPr>
          </a:p>
        </p:txBody>
      </p:sp>
      <p:cxnSp>
        <p:nvCxnSpPr>
          <p:cNvPr id="42" name="41 Conector recto de flecha"/>
          <p:cNvCxnSpPr>
            <a:stCxn id="38" idx="3"/>
          </p:cNvCxnSpPr>
          <p:nvPr/>
        </p:nvCxnSpPr>
        <p:spPr>
          <a:xfrm flipV="1">
            <a:off x="11311181" y="2216264"/>
            <a:ext cx="774380" cy="72008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/>
          <p:nvPr/>
        </p:nvCxnSpPr>
        <p:spPr>
          <a:xfrm rot="16200000" flipH="1">
            <a:off x="6143636" y="5214950"/>
            <a:ext cx="285752" cy="142876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46 Proceso"/>
          <p:cNvSpPr/>
          <p:nvPr/>
        </p:nvSpPr>
        <p:spPr>
          <a:xfrm>
            <a:off x="3714744" y="2285992"/>
            <a:ext cx="2643206" cy="408703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</a:rPr>
              <a:t>VERIFICAR FACTURACION</a:t>
            </a:r>
            <a:endParaRPr lang="es-CO" sz="1200" b="1" dirty="0">
              <a:solidFill>
                <a:schemeClr val="tx1"/>
              </a:solidFill>
            </a:endParaRPr>
          </a:p>
        </p:txBody>
      </p:sp>
      <p:sp>
        <p:nvSpPr>
          <p:cNvPr id="49" name="48 Proceso"/>
          <p:cNvSpPr/>
          <p:nvPr/>
        </p:nvSpPr>
        <p:spPr>
          <a:xfrm>
            <a:off x="3214678" y="1357298"/>
            <a:ext cx="3500462" cy="500066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</a:rPr>
              <a:t>VERIFICAR ORDEN MEDICA – SOLICITUD DE EXAMENES</a:t>
            </a:r>
            <a:endParaRPr lang="es-CO" sz="1200" b="1" dirty="0">
              <a:solidFill>
                <a:schemeClr val="tx1"/>
              </a:solidFill>
            </a:endParaRPr>
          </a:p>
        </p:txBody>
      </p:sp>
      <p:sp>
        <p:nvSpPr>
          <p:cNvPr id="51" name="50 Proceso"/>
          <p:cNvSpPr/>
          <p:nvPr/>
        </p:nvSpPr>
        <p:spPr>
          <a:xfrm>
            <a:off x="9429784" y="2928934"/>
            <a:ext cx="1085680" cy="375186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tx1"/>
                </a:solidFill>
              </a:rPr>
              <a:t>6 MESES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52" name="51 Proceso"/>
          <p:cNvSpPr/>
          <p:nvPr/>
        </p:nvSpPr>
        <p:spPr>
          <a:xfrm>
            <a:off x="9429784" y="3500438"/>
            <a:ext cx="1089540" cy="351185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tx1"/>
                </a:solidFill>
              </a:rPr>
              <a:t>1 AÑO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53" name="52 Proceso"/>
          <p:cNvSpPr/>
          <p:nvPr/>
        </p:nvSpPr>
        <p:spPr>
          <a:xfrm>
            <a:off x="9501222" y="4071942"/>
            <a:ext cx="1161323" cy="448075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tx1"/>
                </a:solidFill>
              </a:rPr>
              <a:t>18 MESES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54" name="53 Proceso"/>
          <p:cNvSpPr/>
          <p:nvPr/>
        </p:nvSpPr>
        <p:spPr>
          <a:xfrm>
            <a:off x="3643306" y="4000504"/>
            <a:ext cx="2500330" cy="71438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</a:rPr>
              <a:t>REGISTRAR PACIENTE EN PLANILLA TOMANDO TOTALIDAD DE DATOS</a:t>
            </a:r>
            <a:endParaRPr lang="es-CO" sz="1200" b="1" dirty="0">
              <a:solidFill>
                <a:schemeClr val="tx1"/>
              </a:solidFill>
            </a:endParaRPr>
          </a:p>
        </p:txBody>
      </p:sp>
      <p:sp>
        <p:nvSpPr>
          <p:cNvPr id="36" name="35 Proceso"/>
          <p:cNvSpPr/>
          <p:nvPr/>
        </p:nvSpPr>
        <p:spPr>
          <a:xfrm>
            <a:off x="1285852" y="5500702"/>
            <a:ext cx="2286016" cy="71438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</a:rPr>
              <a:t>RECIBIR, VERIFICAR Y MARCAR MUESTRAS</a:t>
            </a:r>
            <a:endParaRPr lang="es-CO" sz="1200" b="1" dirty="0">
              <a:solidFill>
                <a:schemeClr val="tx1"/>
              </a:solidFill>
            </a:endParaRPr>
          </a:p>
        </p:txBody>
      </p:sp>
      <p:cxnSp>
        <p:nvCxnSpPr>
          <p:cNvPr id="69" name="68 Conector recto de flecha"/>
          <p:cNvCxnSpPr/>
          <p:nvPr/>
        </p:nvCxnSpPr>
        <p:spPr>
          <a:xfrm rot="10800000" flipV="1">
            <a:off x="3143240" y="5214950"/>
            <a:ext cx="357190" cy="214314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3" name="72 Proceso"/>
          <p:cNvSpPr/>
          <p:nvPr/>
        </p:nvSpPr>
        <p:spPr>
          <a:xfrm>
            <a:off x="3643306" y="4857760"/>
            <a:ext cx="2452901" cy="576064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</a:rPr>
              <a:t>ASIGNAR NUMERO CONSECUTIVO AL PACIENTE</a:t>
            </a:r>
            <a:endParaRPr lang="es-CO" sz="1200" b="1" dirty="0">
              <a:solidFill>
                <a:schemeClr val="tx1"/>
              </a:solidFill>
            </a:endParaRPr>
          </a:p>
        </p:txBody>
      </p:sp>
      <p:sp>
        <p:nvSpPr>
          <p:cNvPr id="35" name="34 Proceso"/>
          <p:cNvSpPr/>
          <p:nvPr/>
        </p:nvSpPr>
        <p:spPr>
          <a:xfrm>
            <a:off x="6143636" y="5500702"/>
            <a:ext cx="2452901" cy="576064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</a:rPr>
              <a:t>TOMAR MUESTRA SANGUINEA</a:t>
            </a:r>
            <a:endParaRPr lang="es-CO" sz="1200" b="1" dirty="0">
              <a:solidFill>
                <a:schemeClr val="tx1"/>
              </a:solidFill>
            </a:endParaRPr>
          </a:p>
        </p:txBody>
      </p:sp>
      <p:sp>
        <p:nvSpPr>
          <p:cNvPr id="40" name="39 Proceso"/>
          <p:cNvSpPr/>
          <p:nvPr/>
        </p:nvSpPr>
        <p:spPr>
          <a:xfrm>
            <a:off x="3714744" y="6281936"/>
            <a:ext cx="2452901" cy="576064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</a:rPr>
              <a:t>INFORMACION AL PACIENTE</a:t>
            </a:r>
            <a:endParaRPr lang="es-CO" sz="1200" b="1" dirty="0">
              <a:solidFill>
                <a:schemeClr val="tx1"/>
              </a:solidFill>
            </a:endParaRPr>
          </a:p>
        </p:txBody>
      </p:sp>
      <p:cxnSp>
        <p:nvCxnSpPr>
          <p:cNvPr id="44" name="43 Conector recto de flecha"/>
          <p:cNvCxnSpPr/>
          <p:nvPr/>
        </p:nvCxnSpPr>
        <p:spPr>
          <a:xfrm rot="10800000" flipV="1">
            <a:off x="6429388" y="6215082"/>
            <a:ext cx="357190" cy="214314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17132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304681" y="276617"/>
            <a:ext cx="52524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>
                <a:solidFill>
                  <a:schemeClr val="bg1"/>
                </a:solidFill>
              </a:rPr>
              <a:t>TOMA DE MUESTRAS DE LABORATORIO</a:t>
            </a:r>
            <a:endParaRPr lang="es-CO" sz="2000" b="1" dirty="0">
              <a:solidFill>
                <a:schemeClr val="bg1"/>
              </a:solidFill>
            </a:endParaRPr>
          </a:p>
        </p:txBody>
      </p:sp>
      <p:sp>
        <p:nvSpPr>
          <p:cNvPr id="2" name="1 Proceso"/>
          <p:cNvSpPr/>
          <p:nvPr/>
        </p:nvSpPr>
        <p:spPr>
          <a:xfrm>
            <a:off x="3000364" y="785794"/>
            <a:ext cx="3888432" cy="504056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tx1"/>
                </a:solidFill>
              </a:rPr>
              <a:t>REPORTE Y ENTREGA DE RESULTADOS</a:t>
            </a:r>
            <a:endParaRPr lang="es-CO" b="1" dirty="0">
              <a:solidFill>
                <a:schemeClr val="tx1"/>
              </a:solidFill>
            </a:endParaRPr>
          </a:p>
        </p:txBody>
      </p:sp>
      <p:cxnSp>
        <p:nvCxnSpPr>
          <p:cNvPr id="6" name="5 Conector recto de flecha"/>
          <p:cNvCxnSpPr>
            <a:stCxn id="2" idx="2"/>
          </p:cNvCxnSpPr>
          <p:nvPr/>
        </p:nvCxnSpPr>
        <p:spPr>
          <a:xfrm>
            <a:off x="4944580" y="1289850"/>
            <a:ext cx="0" cy="432048"/>
          </a:xfrm>
          <a:prstGeom prst="straightConnector1">
            <a:avLst/>
          </a:prstGeom>
          <a:ln w="22225"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rot="5400000">
            <a:off x="4787108" y="2070884"/>
            <a:ext cx="285752" cy="1588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7 Decisión"/>
          <p:cNvSpPr/>
          <p:nvPr/>
        </p:nvSpPr>
        <p:spPr>
          <a:xfrm>
            <a:off x="3000364" y="2857496"/>
            <a:ext cx="3786214" cy="1000132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</a:rPr>
              <a:t>VALIDACION RESULTADOS TRANSCRITOS</a:t>
            </a:r>
            <a:endParaRPr lang="es-CO" sz="1200" b="1" dirty="0">
              <a:solidFill>
                <a:schemeClr val="tx1"/>
              </a:solidFill>
            </a:endParaRPr>
          </a:p>
        </p:txBody>
      </p:sp>
      <p:sp>
        <p:nvSpPr>
          <p:cNvPr id="47" name="46 Proceso"/>
          <p:cNvSpPr/>
          <p:nvPr/>
        </p:nvSpPr>
        <p:spPr>
          <a:xfrm>
            <a:off x="3428992" y="2285992"/>
            <a:ext cx="2643206" cy="408703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</a:rPr>
              <a:t>TRANSCRIPCIÓN DE RESULTADOS </a:t>
            </a:r>
            <a:endParaRPr lang="es-CO" sz="1200" b="1" dirty="0">
              <a:solidFill>
                <a:schemeClr val="tx1"/>
              </a:solidFill>
            </a:endParaRPr>
          </a:p>
        </p:txBody>
      </p:sp>
      <p:sp>
        <p:nvSpPr>
          <p:cNvPr id="49" name="48 Proceso"/>
          <p:cNvSpPr/>
          <p:nvPr/>
        </p:nvSpPr>
        <p:spPr>
          <a:xfrm>
            <a:off x="3000364" y="1428736"/>
            <a:ext cx="3500462" cy="500066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</a:rPr>
              <a:t>REPORTE</a:t>
            </a:r>
            <a:endParaRPr lang="es-CO" sz="1200" b="1" dirty="0">
              <a:solidFill>
                <a:schemeClr val="tx1"/>
              </a:solidFill>
            </a:endParaRPr>
          </a:p>
        </p:txBody>
      </p:sp>
      <p:sp>
        <p:nvSpPr>
          <p:cNvPr id="54" name="53 Proceso"/>
          <p:cNvSpPr/>
          <p:nvPr/>
        </p:nvSpPr>
        <p:spPr>
          <a:xfrm>
            <a:off x="3643306" y="4000504"/>
            <a:ext cx="2500330" cy="71438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</a:rPr>
              <a:t>REGISTRAR ENTREGA A PACIENTE EN PLANILLA – FECHA- HORA FIRMA DE PACIENTE</a:t>
            </a:r>
            <a:endParaRPr lang="es-CO" sz="1200" b="1" dirty="0">
              <a:solidFill>
                <a:schemeClr val="tx1"/>
              </a:solidFill>
            </a:endParaRPr>
          </a:p>
        </p:txBody>
      </p:sp>
      <p:sp>
        <p:nvSpPr>
          <p:cNvPr id="73" name="72 Proceso"/>
          <p:cNvSpPr/>
          <p:nvPr/>
        </p:nvSpPr>
        <p:spPr>
          <a:xfrm>
            <a:off x="3643306" y="4857760"/>
            <a:ext cx="2452901" cy="576064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</a:rPr>
              <a:t>ENTREGA A PACIENTE</a:t>
            </a:r>
            <a:endParaRPr lang="es-CO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132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17582</TotalTime>
  <Words>145</Words>
  <Application>Microsoft Office PowerPoint</Application>
  <PresentationFormat>Carta (216 x 279 mm)</PresentationFormat>
  <Paragraphs>35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Diseño predeterminado</vt:lpstr>
      <vt:lpstr>Diapositiva 1</vt:lpstr>
      <vt:lpstr>Diapositiva 2</vt:lpstr>
      <vt:lpstr>Diapositiva 3</vt:lpstr>
    </vt:vector>
  </TitlesOfParts>
  <Company>XXX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socarras ortiz</dc:creator>
  <cp:lastModifiedBy>+15*30</cp:lastModifiedBy>
  <cp:revision>1288</cp:revision>
  <dcterms:created xsi:type="dcterms:W3CDTF">2009-03-09T21:13:47Z</dcterms:created>
  <dcterms:modified xsi:type="dcterms:W3CDTF">2014-05-14T13:44:24Z</dcterms:modified>
</cp:coreProperties>
</file>