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FEA798-B626-4C46-8C94-19DBC290686E}" type="datetimeFigureOut">
              <a:rPr lang="es-CO" smtClean="0"/>
              <a:t>26/10/2021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7792C0-6CEF-48D8-9CB3-88104FB5444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86697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4D2013C-7E74-4D37-94FB-20495FD109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B56DD157-BC49-4109-95AC-BDF908AD62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3EEA90F6-8BA8-42CB-9158-65DD29214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2536B-586E-4C29-9537-EC3B2679A95A}" type="datetimeFigureOut">
              <a:rPr lang="es-CO" smtClean="0"/>
              <a:t>26/10/2021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F45515AB-8C49-4396-8B0A-F0257C084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B1654DF0-5C0A-4420-A33C-B5A7CDDBA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DFFE4-B09D-442B-B70A-AF1C287F0BF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30600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0AD7985-A45B-4AD4-AB6B-CB43688CE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41C79577-1B2E-4E83-8691-99BCB38B78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84B1F9ED-D70F-4157-89CF-655FE0359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2536B-586E-4C29-9537-EC3B2679A95A}" type="datetimeFigureOut">
              <a:rPr lang="es-CO" smtClean="0"/>
              <a:t>26/10/2021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20C96011-271A-46BE-814B-722B07212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9E7F4217-4E95-47AE-8835-12FF099D7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DFFE4-B09D-442B-B70A-AF1C287F0BF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73070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6769FC22-A5F4-44B5-BCDC-6534A03614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A0A62528-A62F-4F3B-9C48-29784CAC5F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17EDADB8-B73F-4D9D-86C8-44D456912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2536B-586E-4C29-9537-EC3B2679A95A}" type="datetimeFigureOut">
              <a:rPr lang="es-CO" smtClean="0"/>
              <a:t>26/10/2021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4764B8ED-DB96-414F-926E-A0060A286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9C932D24-1C26-4214-978C-0D56803D7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DFFE4-B09D-442B-B70A-AF1C287F0BF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19111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251C9EB-BE6B-4183-B2A4-28AC76D56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C11854DE-162B-4560-AA67-14B1D2992F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CD9004A3-36E9-4DC2-84F5-A13937D4F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2536B-586E-4C29-9537-EC3B2679A95A}" type="datetimeFigureOut">
              <a:rPr lang="es-CO" smtClean="0"/>
              <a:t>26/10/2021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F6F29C68-4BF2-46F9-886D-12165C7E8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2B67D21B-34CB-4563-A502-F0657A607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DFFE4-B09D-442B-B70A-AF1C287F0BF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05281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CE075DC-9420-42CD-A167-4D5C2D164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227C1512-0C4F-43EF-BA46-FB372476F7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04785340-0A1A-416E-82B1-6BD56BCB3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2536B-586E-4C29-9537-EC3B2679A95A}" type="datetimeFigureOut">
              <a:rPr lang="es-CO" smtClean="0"/>
              <a:t>26/10/2021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F8D284DC-CD2B-4D76-954D-A43BAE739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4B6B050B-7BEF-4588-B87D-108A275B1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DFFE4-B09D-442B-B70A-AF1C287F0BF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53364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F03F0F7-F721-4166-B1A1-A16858C6C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F032594F-715F-4696-AB77-B1470E4645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7FAA06D5-596A-4451-B3F2-E4BE1C2283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A93E1DCE-F456-4CDA-A13C-F3DC35F18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2536B-586E-4C29-9537-EC3B2679A95A}" type="datetimeFigureOut">
              <a:rPr lang="es-CO" smtClean="0"/>
              <a:t>26/10/2021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3EBEA717-05BD-444F-9AB4-1C8F6B2C4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FC8A5597-7938-41CB-B75C-13D59F6C2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DFFE4-B09D-442B-B70A-AF1C287F0BF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83155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E996C35-6C21-48E0-A102-A3548B5FE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9F54AC0D-6099-402E-93B3-0756A4D191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9387ABB5-B8FE-44EB-9DD0-2EFE4DD50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D9CD105A-B86C-4FF6-A009-DAB3DE5B75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0641DE12-42CD-47AB-84D3-212CAA345D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C1948E5E-DA9F-49EF-BDF2-67D3432D3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2536B-586E-4C29-9537-EC3B2679A95A}" type="datetimeFigureOut">
              <a:rPr lang="es-CO" smtClean="0"/>
              <a:t>26/10/2021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8D725E15-DF38-4A3D-A14D-AEEB8248F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45579D7D-41F7-4845-8E08-A58F92BA2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DFFE4-B09D-442B-B70A-AF1C287F0BF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83313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B3A20DD-07E4-4AB0-BBD5-60DFF685E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7C90FF3E-5227-43B3-9524-C5520B725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2536B-586E-4C29-9537-EC3B2679A95A}" type="datetimeFigureOut">
              <a:rPr lang="es-CO" smtClean="0"/>
              <a:t>26/10/2021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B7066A8E-F7E7-4DEE-AC2A-AFA3467E3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D2F6F335-FB21-47B2-A6B6-FE72121BB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DFFE4-B09D-442B-B70A-AF1C287F0BF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72421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AC90144A-0981-46B3-8854-85266C2BA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2536B-586E-4C29-9537-EC3B2679A95A}" type="datetimeFigureOut">
              <a:rPr lang="es-CO" smtClean="0"/>
              <a:t>26/10/2021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CFBE867F-6E9F-4E56-80B5-DCAC0F481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CBC479AC-7117-469B-B1AB-FE670E358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DFFE4-B09D-442B-B70A-AF1C287F0BF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9230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4DA43C7-9B1B-4330-A94C-37B3CB4E4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554B7288-CB6A-41D3-8C49-3E0B07E2BE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29D30534-B34C-4152-855F-2496A223AC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97AB8733-860A-4467-AD6C-AA99141FF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2536B-586E-4C29-9537-EC3B2679A95A}" type="datetimeFigureOut">
              <a:rPr lang="es-CO" smtClean="0"/>
              <a:t>26/10/2021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649BAF7E-3C6F-4A6D-A384-C8261C789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B2512386-0B2F-445E-A1BB-905D47302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DFFE4-B09D-442B-B70A-AF1C287F0BF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18656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392EE86-D8B6-4D4B-89B9-D0B4E68F0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AD2CD5C2-433E-4B0A-BDC3-2848BE2372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DB752260-BC6D-42D3-B5C6-BCB9F76C6D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5287772D-A1B3-428E-8FBC-28C15DBFB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2536B-586E-4C29-9537-EC3B2679A95A}" type="datetimeFigureOut">
              <a:rPr lang="es-CO" smtClean="0"/>
              <a:t>26/10/2021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65BE64E5-AEA6-49C2-B654-2CCD55E3A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8DB67D40-212D-4B6A-9016-13352C755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DFFE4-B09D-442B-B70A-AF1C287F0BF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95386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7ED60F5F-B11D-4A79-9D08-8F8762A5E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2453A60A-AA3C-4E8D-A293-BA6FB39AC3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2842A173-EDE8-4004-A9A5-DD73192234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2536B-586E-4C29-9537-EC3B2679A95A}" type="datetimeFigureOut">
              <a:rPr lang="es-CO" smtClean="0"/>
              <a:t>26/10/2021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7AB7DB3D-8936-4B4A-A5BB-CBEFCC69C5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8BF85BCD-C011-4346-8EB8-3BBFE5752B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DFFE4-B09D-442B-B70A-AF1C287F0BF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17010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CuadroTexto 50">
            <a:extLst>
              <a:ext uri="{FF2B5EF4-FFF2-40B4-BE49-F238E27FC236}">
                <a16:creationId xmlns:a16="http://schemas.microsoft.com/office/drawing/2014/main" xmlns="" id="{BD478855-8D46-4707-B9A4-6DD74C860E2B}"/>
              </a:ext>
            </a:extLst>
          </p:cNvPr>
          <p:cNvSpPr txBox="1"/>
          <p:nvPr/>
        </p:nvSpPr>
        <p:spPr>
          <a:xfrm>
            <a:off x="369997" y="1247130"/>
            <a:ext cx="11258256" cy="98142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CO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 nosotros, e</a:t>
            </a:r>
            <a:r>
              <a:rPr lang="es-CO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 importante conocer la percepción que  los usuarios tienen respecto de la atención  que se brinda por los diferentes canales de atención en la sede central y en cada una de las Sedes; lo invitamos a responder las siguientes preguntas marcando con una X</a:t>
            </a:r>
            <a:r>
              <a:rPr lang="es-CO" sz="18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s-CO" sz="1600" b="1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1" name="Elipse 70">
            <a:extLst>
              <a:ext uri="{FF2B5EF4-FFF2-40B4-BE49-F238E27FC236}">
                <a16:creationId xmlns:a16="http://schemas.microsoft.com/office/drawing/2014/main" xmlns="" id="{2D95444E-F359-48F6-ACCA-82CDF42F5164}"/>
              </a:ext>
            </a:extLst>
          </p:cNvPr>
          <p:cNvSpPr/>
          <p:nvPr/>
        </p:nvSpPr>
        <p:spPr>
          <a:xfrm>
            <a:off x="6372253" y="4448963"/>
            <a:ext cx="590843" cy="3693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72" name="Elipse 71">
            <a:extLst>
              <a:ext uri="{FF2B5EF4-FFF2-40B4-BE49-F238E27FC236}">
                <a16:creationId xmlns:a16="http://schemas.microsoft.com/office/drawing/2014/main" xmlns="" id="{69232F7F-D96A-4737-A3CE-8BB015369A13}"/>
              </a:ext>
            </a:extLst>
          </p:cNvPr>
          <p:cNvSpPr/>
          <p:nvPr/>
        </p:nvSpPr>
        <p:spPr>
          <a:xfrm>
            <a:off x="6398042" y="4429261"/>
            <a:ext cx="590843" cy="3693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73" name="Elipse 72">
            <a:extLst>
              <a:ext uri="{FF2B5EF4-FFF2-40B4-BE49-F238E27FC236}">
                <a16:creationId xmlns:a16="http://schemas.microsoft.com/office/drawing/2014/main" xmlns="" id="{68C253C2-0A83-4F4B-AE6D-6C1266C6E7A5}"/>
              </a:ext>
            </a:extLst>
          </p:cNvPr>
          <p:cNvSpPr/>
          <p:nvPr/>
        </p:nvSpPr>
        <p:spPr>
          <a:xfrm>
            <a:off x="7840018" y="4435642"/>
            <a:ext cx="590843" cy="3693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4" name="Elipse 73">
            <a:extLst>
              <a:ext uri="{FF2B5EF4-FFF2-40B4-BE49-F238E27FC236}">
                <a16:creationId xmlns:a16="http://schemas.microsoft.com/office/drawing/2014/main" xmlns="" id="{7D376A6F-F107-4BCD-951D-487FE42498C6}"/>
              </a:ext>
            </a:extLst>
          </p:cNvPr>
          <p:cNvSpPr/>
          <p:nvPr/>
        </p:nvSpPr>
        <p:spPr>
          <a:xfrm>
            <a:off x="9398734" y="4431325"/>
            <a:ext cx="590843" cy="3693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5" name="Elipse 74">
            <a:extLst>
              <a:ext uri="{FF2B5EF4-FFF2-40B4-BE49-F238E27FC236}">
                <a16:creationId xmlns:a16="http://schemas.microsoft.com/office/drawing/2014/main" xmlns="" id="{25411CC5-86B5-4CE1-8FD6-66F9682553EA}"/>
              </a:ext>
            </a:extLst>
          </p:cNvPr>
          <p:cNvSpPr/>
          <p:nvPr/>
        </p:nvSpPr>
        <p:spPr>
          <a:xfrm>
            <a:off x="10595936" y="4437912"/>
            <a:ext cx="590843" cy="3693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1" name="Elipse 80">
            <a:extLst>
              <a:ext uri="{FF2B5EF4-FFF2-40B4-BE49-F238E27FC236}">
                <a16:creationId xmlns:a16="http://schemas.microsoft.com/office/drawing/2014/main" xmlns="" id="{9DB3833D-A266-48C2-9C83-7F4519607B1E}"/>
              </a:ext>
            </a:extLst>
          </p:cNvPr>
          <p:cNvSpPr/>
          <p:nvPr/>
        </p:nvSpPr>
        <p:spPr>
          <a:xfrm>
            <a:off x="6351148" y="5513406"/>
            <a:ext cx="590843" cy="3693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83" name="Elipse 82">
            <a:extLst>
              <a:ext uri="{FF2B5EF4-FFF2-40B4-BE49-F238E27FC236}">
                <a16:creationId xmlns:a16="http://schemas.microsoft.com/office/drawing/2014/main" xmlns="" id="{D242F64E-29EE-45F9-B1F7-5F9D9068B4B8}"/>
              </a:ext>
            </a:extLst>
          </p:cNvPr>
          <p:cNvSpPr/>
          <p:nvPr/>
        </p:nvSpPr>
        <p:spPr>
          <a:xfrm>
            <a:off x="7857486" y="5451785"/>
            <a:ext cx="590843" cy="3693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4" name="Elipse 83">
            <a:extLst>
              <a:ext uri="{FF2B5EF4-FFF2-40B4-BE49-F238E27FC236}">
                <a16:creationId xmlns:a16="http://schemas.microsoft.com/office/drawing/2014/main" xmlns="" id="{62367484-C296-4122-8ADD-4AA453027208}"/>
              </a:ext>
            </a:extLst>
          </p:cNvPr>
          <p:cNvSpPr/>
          <p:nvPr/>
        </p:nvSpPr>
        <p:spPr>
          <a:xfrm>
            <a:off x="9349970" y="5406885"/>
            <a:ext cx="590843" cy="3693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5" name="Elipse 84">
            <a:extLst>
              <a:ext uri="{FF2B5EF4-FFF2-40B4-BE49-F238E27FC236}">
                <a16:creationId xmlns:a16="http://schemas.microsoft.com/office/drawing/2014/main" xmlns="" id="{4C005695-8697-4121-9607-C52405C88B24}"/>
              </a:ext>
            </a:extLst>
          </p:cNvPr>
          <p:cNvSpPr/>
          <p:nvPr/>
        </p:nvSpPr>
        <p:spPr>
          <a:xfrm>
            <a:off x="10622413" y="5396069"/>
            <a:ext cx="590843" cy="3693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6" name="CuadroTexto 85">
            <a:extLst>
              <a:ext uri="{FF2B5EF4-FFF2-40B4-BE49-F238E27FC236}">
                <a16:creationId xmlns:a16="http://schemas.microsoft.com/office/drawing/2014/main" xmlns="" id="{C445E95E-75AE-494C-B54A-4F60EF2F2F43}"/>
              </a:ext>
            </a:extLst>
          </p:cNvPr>
          <p:cNvSpPr txBox="1"/>
          <p:nvPr/>
        </p:nvSpPr>
        <p:spPr>
          <a:xfrm>
            <a:off x="6058331" y="5812361"/>
            <a:ext cx="1420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Presencial</a:t>
            </a:r>
            <a:endParaRPr lang="es-CO" b="1" dirty="0"/>
          </a:p>
        </p:txBody>
      </p:sp>
      <p:sp>
        <p:nvSpPr>
          <p:cNvPr id="87" name="CuadroTexto 86">
            <a:extLst>
              <a:ext uri="{FF2B5EF4-FFF2-40B4-BE49-F238E27FC236}">
                <a16:creationId xmlns:a16="http://schemas.microsoft.com/office/drawing/2014/main" xmlns="" id="{3AAAE048-D033-46BF-8559-503CA265BEF9}"/>
              </a:ext>
            </a:extLst>
          </p:cNvPr>
          <p:cNvSpPr txBox="1"/>
          <p:nvPr/>
        </p:nvSpPr>
        <p:spPr>
          <a:xfrm>
            <a:off x="7589518" y="5794613"/>
            <a:ext cx="1420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Telefónico</a:t>
            </a:r>
            <a:endParaRPr lang="es-CO" b="1" dirty="0"/>
          </a:p>
        </p:txBody>
      </p:sp>
      <p:sp>
        <p:nvSpPr>
          <p:cNvPr id="88" name="CuadroTexto 87">
            <a:extLst>
              <a:ext uri="{FF2B5EF4-FFF2-40B4-BE49-F238E27FC236}">
                <a16:creationId xmlns:a16="http://schemas.microsoft.com/office/drawing/2014/main" xmlns="" id="{DEB86AF6-6B81-45E2-817E-6FBDC5E1A793}"/>
              </a:ext>
            </a:extLst>
          </p:cNvPr>
          <p:cNvSpPr txBox="1"/>
          <p:nvPr/>
        </p:nvSpPr>
        <p:spPr>
          <a:xfrm>
            <a:off x="9308964" y="5723413"/>
            <a:ext cx="912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Correo</a:t>
            </a:r>
            <a:endParaRPr lang="es-CO" b="1" dirty="0"/>
          </a:p>
        </p:txBody>
      </p:sp>
      <p:sp>
        <p:nvSpPr>
          <p:cNvPr id="89" name="CuadroTexto 88">
            <a:extLst>
              <a:ext uri="{FF2B5EF4-FFF2-40B4-BE49-F238E27FC236}">
                <a16:creationId xmlns:a16="http://schemas.microsoft.com/office/drawing/2014/main" xmlns="" id="{06096B11-B20A-429D-A3A7-99B63CD867D6}"/>
              </a:ext>
            </a:extLst>
          </p:cNvPr>
          <p:cNvSpPr txBox="1"/>
          <p:nvPr/>
        </p:nvSpPr>
        <p:spPr>
          <a:xfrm>
            <a:off x="10207417" y="5731011"/>
            <a:ext cx="1420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Pagina Web</a:t>
            </a:r>
            <a:endParaRPr lang="es-CO" b="1" dirty="0"/>
          </a:p>
        </p:txBody>
      </p:sp>
      <p:sp>
        <p:nvSpPr>
          <p:cNvPr id="91" name="Elipse 90">
            <a:extLst>
              <a:ext uri="{FF2B5EF4-FFF2-40B4-BE49-F238E27FC236}">
                <a16:creationId xmlns:a16="http://schemas.microsoft.com/office/drawing/2014/main" xmlns="" id="{00D2807A-7E07-488E-9BCE-ABF21AC1BBF7}"/>
              </a:ext>
            </a:extLst>
          </p:cNvPr>
          <p:cNvSpPr/>
          <p:nvPr/>
        </p:nvSpPr>
        <p:spPr>
          <a:xfrm>
            <a:off x="6255026" y="2404453"/>
            <a:ext cx="590843" cy="3693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93" name="Elipse 92">
            <a:extLst>
              <a:ext uri="{FF2B5EF4-FFF2-40B4-BE49-F238E27FC236}">
                <a16:creationId xmlns:a16="http://schemas.microsoft.com/office/drawing/2014/main" xmlns="" id="{945B4C60-9006-4144-A44E-8063BBCB83D8}"/>
              </a:ext>
            </a:extLst>
          </p:cNvPr>
          <p:cNvSpPr/>
          <p:nvPr/>
        </p:nvSpPr>
        <p:spPr>
          <a:xfrm>
            <a:off x="7747443" y="2404980"/>
            <a:ext cx="590843" cy="3693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94" name="Elipse 93">
            <a:extLst>
              <a:ext uri="{FF2B5EF4-FFF2-40B4-BE49-F238E27FC236}">
                <a16:creationId xmlns:a16="http://schemas.microsoft.com/office/drawing/2014/main" xmlns="" id="{9083C9A4-96D9-4E09-99B3-36B82E6A9311}"/>
              </a:ext>
            </a:extLst>
          </p:cNvPr>
          <p:cNvSpPr/>
          <p:nvPr/>
        </p:nvSpPr>
        <p:spPr>
          <a:xfrm>
            <a:off x="9203962" y="2401093"/>
            <a:ext cx="590843" cy="3693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95" name="Elipse 94">
            <a:extLst>
              <a:ext uri="{FF2B5EF4-FFF2-40B4-BE49-F238E27FC236}">
                <a16:creationId xmlns:a16="http://schemas.microsoft.com/office/drawing/2014/main" xmlns="" id="{8D8C5575-9368-4923-915A-B4B06F4E487D}"/>
              </a:ext>
            </a:extLst>
          </p:cNvPr>
          <p:cNvSpPr/>
          <p:nvPr/>
        </p:nvSpPr>
        <p:spPr>
          <a:xfrm>
            <a:off x="10462503" y="2394367"/>
            <a:ext cx="590843" cy="3693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96" name="CuadroTexto 95">
            <a:extLst>
              <a:ext uri="{FF2B5EF4-FFF2-40B4-BE49-F238E27FC236}">
                <a16:creationId xmlns:a16="http://schemas.microsoft.com/office/drawing/2014/main" xmlns="" id="{591B0833-5D1E-40EC-96C9-28C09A94675C}"/>
              </a:ext>
            </a:extLst>
          </p:cNvPr>
          <p:cNvSpPr txBox="1"/>
          <p:nvPr/>
        </p:nvSpPr>
        <p:spPr>
          <a:xfrm>
            <a:off x="5980799" y="2748327"/>
            <a:ext cx="1420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Presencial</a:t>
            </a:r>
            <a:endParaRPr lang="es-CO" b="1" dirty="0"/>
          </a:p>
        </p:txBody>
      </p:sp>
      <p:sp>
        <p:nvSpPr>
          <p:cNvPr id="97" name="CuadroTexto 96">
            <a:extLst>
              <a:ext uri="{FF2B5EF4-FFF2-40B4-BE49-F238E27FC236}">
                <a16:creationId xmlns:a16="http://schemas.microsoft.com/office/drawing/2014/main" xmlns="" id="{BB2B1F42-D5B5-4633-87D0-7EB5D36369C7}"/>
              </a:ext>
            </a:extLst>
          </p:cNvPr>
          <p:cNvSpPr txBox="1"/>
          <p:nvPr/>
        </p:nvSpPr>
        <p:spPr>
          <a:xfrm>
            <a:off x="7534543" y="2803520"/>
            <a:ext cx="1420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Telefónico</a:t>
            </a:r>
            <a:endParaRPr lang="es-CO" b="1" dirty="0"/>
          </a:p>
        </p:txBody>
      </p:sp>
      <p:sp>
        <p:nvSpPr>
          <p:cNvPr id="98" name="CuadroTexto 97">
            <a:extLst>
              <a:ext uri="{FF2B5EF4-FFF2-40B4-BE49-F238E27FC236}">
                <a16:creationId xmlns:a16="http://schemas.microsoft.com/office/drawing/2014/main" xmlns="" id="{AE718F42-29E2-4F36-9CC1-376FAE8E4B3F}"/>
              </a:ext>
            </a:extLst>
          </p:cNvPr>
          <p:cNvSpPr txBox="1"/>
          <p:nvPr/>
        </p:nvSpPr>
        <p:spPr>
          <a:xfrm>
            <a:off x="9105266" y="2750714"/>
            <a:ext cx="912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Correo</a:t>
            </a:r>
            <a:endParaRPr lang="es-CO" b="1" dirty="0"/>
          </a:p>
        </p:txBody>
      </p:sp>
      <p:sp>
        <p:nvSpPr>
          <p:cNvPr id="76" name="CuadroTexto 75">
            <a:extLst>
              <a:ext uri="{FF2B5EF4-FFF2-40B4-BE49-F238E27FC236}">
                <a16:creationId xmlns:a16="http://schemas.microsoft.com/office/drawing/2014/main" xmlns="" id="{220DA567-31F8-468B-A746-323DEF87306F}"/>
              </a:ext>
            </a:extLst>
          </p:cNvPr>
          <p:cNvSpPr txBox="1"/>
          <p:nvPr/>
        </p:nvSpPr>
        <p:spPr>
          <a:xfrm>
            <a:off x="10073423" y="2736271"/>
            <a:ext cx="1420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Pagina Web</a:t>
            </a:r>
            <a:endParaRPr lang="es-CO" b="1" dirty="0"/>
          </a:p>
        </p:txBody>
      </p:sp>
      <p:sp>
        <p:nvSpPr>
          <p:cNvPr id="78" name="Elipse 77">
            <a:extLst>
              <a:ext uri="{FF2B5EF4-FFF2-40B4-BE49-F238E27FC236}">
                <a16:creationId xmlns:a16="http://schemas.microsoft.com/office/drawing/2014/main" xmlns="" id="{89EE12CD-4C32-4C5B-B8C9-2FF20B478427}"/>
              </a:ext>
            </a:extLst>
          </p:cNvPr>
          <p:cNvSpPr/>
          <p:nvPr/>
        </p:nvSpPr>
        <p:spPr>
          <a:xfrm flipV="1">
            <a:off x="6372252" y="4426398"/>
            <a:ext cx="590843" cy="4029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99" name="CuadroTexto 98">
            <a:extLst>
              <a:ext uri="{FF2B5EF4-FFF2-40B4-BE49-F238E27FC236}">
                <a16:creationId xmlns:a16="http://schemas.microsoft.com/office/drawing/2014/main" xmlns="" id="{EEB85581-3C1A-4D71-8DC4-C6B6A47BE24C}"/>
              </a:ext>
            </a:extLst>
          </p:cNvPr>
          <p:cNvSpPr txBox="1"/>
          <p:nvPr/>
        </p:nvSpPr>
        <p:spPr>
          <a:xfrm>
            <a:off x="6201913" y="4775810"/>
            <a:ext cx="1159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Excelente</a:t>
            </a:r>
            <a:endParaRPr lang="es-CO" b="1" dirty="0"/>
          </a:p>
        </p:txBody>
      </p:sp>
      <p:sp>
        <p:nvSpPr>
          <p:cNvPr id="100" name="CuadroTexto 99">
            <a:extLst>
              <a:ext uri="{FF2B5EF4-FFF2-40B4-BE49-F238E27FC236}">
                <a16:creationId xmlns:a16="http://schemas.microsoft.com/office/drawing/2014/main" xmlns="" id="{DB8FBDE7-B251-48A7-8F49-D17FE201D297}"/>
              </a:ext>
            </a:extLst>
          </p:cNvPr>
          <p:cNvSpPr txBox="1"/>
          <p:nvPr/>
        </p:nvSpPr>
        <p:spPr>
          <a:xfrm>
            <a:off x="7801588" y="4773665"/>
            <a:ext cx="1159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Buena</a:t>
            </a:r>
            <a:endParaRPr lang="es-CO" b="1" dirty="0"/>
          </a:p>
        </p:txBody>
      </p:sp>
      <p:sp>
        <p:nvSpPr>
          <p:cNvPr id="101" name="CuadroTexto 100">
            <a:extLst>
              <a:ext uri="{FF2B5EF4-FFF2-40B4-BE49-F238E27FC236}">
                <a16:creationId xmlns:a16="http://schemas.microsoft.com/office/drawing/2014/main" xmlns="" id="{117EAB46-1839-4E5C-8FD8-515F85397426}"/>
              </a:ext>
            </a:extLst>
          </p:cNvPr>
          <p:cNvSpPr txBox="1"/>
          <p:nvPr/>
        </p:nvSpPr>
        <p:spPr>
          <a:xfrm>
            <a:off x="9221608" y="4747852"/>
            <a:ext cx="1159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Regular</a:t>
            </a:r>
            <a:endParaRPr lang="es-CO" b="1" dirty="0"/>
          </a:p>
        </p:txBody>
      </p:sp>
      <p:sp>
        <p:nvSpPr>
          <p:cNvPr id="104" name="CuadroTexto 103">
            <a:extLst>
              <a:ext uri="{FF2B5EF4-FFF2-40B4-BE49-F238E27FC236}">
                <a16:creationId xmlns:a16="http://schemas.microsoft.com/office/drawing/2014/main" xmlns="" id="{6DA6E866-4CFC-4686-8B1A-7C2E0A5F10C5}"/>
              </a:ext>
            </a:extLst>
          </p:cNvPr>
          <p:cNvSpPr txBox="1"/>
          <p:nvPr/>
        </p:nvSpPr>
        <p:spPr>
          <a:xfrm>
            <a:off x="10489716" y="4790470"/>
            <a:ext cx="1159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Mala</a:t>
            </a:r>
            <a:endParaRPr lang="es-CO" b="1" dirty="0"/>
          </a:p>
        </p:txBody>
      </p:sp>
      <p:sp>
        <p:nvSpPr>
          <p:cNvPr id="111" name="Elipse 110">
            <a:extLst>
              <a:ext uri="{FF2B5EF4-FFF2-40B4-BE49-F238E27FC236}">
                <a16:creationId xmlns:a16="http://schemas.microsoft.com/office/drawing/2014/main" xmlns="" id="{064C5B34-0C84-46F7-BE92-F760BAFAE29B}"/>
              </a:ext>
            </a:extLst>
          </p:cNvPr>
          <p:cNvSpPr/>
          <p:nvPr/>
        </p:nvSpPr>
        <p:spPr>
          <a:xfrm flipV="1">
            <a:off x="6315780" y="3413114"/>
            <a:ext cx="590843" cy="4029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2" name="Elipse 111">
            <a:extLst>
              <a:ext uri="{FF2B5EF4-FFF2-40B4-BE49-F238E27FC236}">
                <a16:creationId xmlns:a16="http://schemas.microsoft.com/office/drawing/2014/main" xmlns="" id="{E694FE0A-2EB9-489C-A6FA-549EAE9D04F4}"/>
              </a:ext>
            </a:extLst>
          </p:cNvPr>
          <p:cNvSpPr/>
          <p:nvPr/>
        </p:nvSpPr>
        <p:spPr>
          <a:xfrm flipV="1">
            <a:off x="7790581" y="3405894"/>
            <a:ext cx="590843" cy="4029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3" name="CuadroTexto 112">
            <a:extLst>
              <a:ext uri="{FF2B5EF4-FFF2-40B4-BE49-F238E27FC236}">
                <a16:creationId xmlns:a16="http://schemas.microsoft.com/office/drawing/2014/main" xmlns="" id="{4EA392F0-5F76-470E-8597-8E7722C71602}"/>
              </a:ext>
            </a:extLst>
          </p:cNvPr>
          <p:cNvSpPr txBox="1"/>
          <p:nvPr/>
        </p:nvSpPr>
        <p:spPr>
          <a:xfrm>
            <a:off x="6038399" y="3802096"/>
            <a:ext cx="1159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Excelente</a:t>
            </a:r>
            <a:endParaRPr lang="es-CO" b="1" dirty="0"/>
          </a:p>
        </p:txBody>
      </p:sp>
      <p:sp>
        <p:nvSpPr>
          <p:cNvPr id="114" name="CuadroTexto 113">
            <a:extLst>
              <a:ext uri="{FF2B5EF4-FFF2-40B4-BE49-F238E27FC236}">
                <a16:creationId xmlns:a16="http://schemas.microsoft.com/office/drawing/2014/main" xmlns="" id="{B9D42989-2766-42C0-B2E5-CBC76753E451}"/>
              </a:ext>
            </a:extLst>
          </p:cNvPr>
          <p:cNvSpPr txBox="1"/>
          <p:nvPr/>
        </p:nvSpPr>
        <p:spPr>
          <a:xfrm>
            <a:off x="7720100" y="3773473"/>
            <a:ext cx="1159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Buena</a:t>
            </a:r>
            <a:endParaRPr lang="es-CO" b="1" dirty="0"/>
          </a:p>
        </p:txBody>
      </p:sp>
      <p:sp>
        <p:nvSpPr>
          <p:cNvPr id="115" name="CuadroTexto 114">
            <a:extLst>
              <a:ext uri="{FF2B5EF4-FFF2-40B4-BE49-F238E27FC236}">
                <a16:creationId xmlns:a16="http://schemas.microsoft.com/office/drawing/2014/main" xmlns="" id="{F773229F-798C-4DEE-825A-03575BD9785B}"/>
              </a:ext>
            </a:extLst>
          </p:cNvPr>
          <p:cNvSpPr txBox="1"/>
          <p:nvPr/>
        </p:nvSpPr>
        <p:spPr>
          <a:xfrm>
            <a:off x="9203962" y="3799347"/>
            <a:ext cx="1159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Regular</a:t>
            </a:r>
            <a:endParaRPr lang="es-CO" b="1" dirty="0"/>
          </a:p>
        </p:txBody>
      </p:sp>
      <p:sp>
        <p:nvSpPr>
          <p:cNvPr id="116" name="Elipse 115">
            <a:extLst>
              <a:ext uri="{FF2B5EF4-FFF2-40B4-BE49-F238E27FC236}">
                <a16:creationId xmlns:a16="http://schemas.microsoft.com/office/drawing/2014/main" xmlns="" id="{AE247A95-D0E1-456D-9C8A-C8D4F8135C5D}"/>
              </a:ext>
            </a:extLst>
          </p:cNvPr>
          <p:cNvSpPr/>
          <p:nvPr/>
        </p:nvSpPr>
        <p:spPr>
          <a:xfrm flipV="1">
            <a:off x="9329950" y="3422581"/>
            <a:ext cx="590843" cy="4029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7" name="Elipse 116">
            <a:extLst>
              <a:ext uri="{FF2B5EF4-FFF2-40B4-BE49-F238E27FC236}">
                <a16:creationId xmlns:a16="http://schemas.microsoft.com/office/drawing/2014/main" xmlns="" id="{F0C22803-1014-42AB-86C0-402D97F86824}"/>
              </a:ext>
            </a:extLst>
          </p:cNvPr>
          <p:cNvSpPr/>
          <p:nvPr/>
        </p:nvSpPr>
        <p:spPr>
          <a:xfrm flipV="1">
            <a:off x="10505326" y="3412033"/>
            <a:ext cx="590843" cy="4029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8" name="CuadroTexto 117">
            <a:extLst>
              <a:ext uri="{FF2B5EF4-FFF2-40B4-BE49-F238E27FC236}">
                <a16:creationId xmlns:a16="http://schemas.microsoft.com/office/drawing/2014/main" xmlns="" id="{B933C177-74AF-43F7-8768-C5644E79F714}"/>
              </a:ext>
            </a:extLst>
          </p:cNvPr>
          <p:cNvSpPr txBox="1"/>
          <p:nvPr/>
        </p:nvSpPr>
        <p:spPr>
          <a:xfrm>
            <a:off x="10496131" y="3776213"/>
            <a:ext cx="1159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Mala</a:t>
            </a:r>
            <a:endParaRPr lang="es-CO" b="1" dirty="0"/>
          </a:p>
        </p:txBody>
      </p:sp>
      <p:cxnSp>
        <p:nvCxnSpPr>
          <p:cNvPr id="3" name="Conector recto 2">
            <a:extLst>
              <a:ext uri="{FF2B5EF4-FFF2-40B4-BE49-F238E27FC236}">
                <a16:creationId xmlns:a16="http://schemas.microsoft.com/office/drawing/2014/main" xmlns="" id="{99D7DCF4-0B18-464D-86EA-775C61DEE7B8}"/>
              </a:ext>
            </a:extLst>
          </p:cNvPr>
          <p:cNvCxnSpPr/>
          <p:nvPr/>
        </p:nvCxnSpPr>
        <p:spPr>
          <a:xfrm>
            <a:off x="2527024" y="6799895"/>
            <a:ext cx="273603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6E3288EE-6EBA-4AB1-986D-024BC6F2D25E}"/>
              </a:ext>
            </a:extLst>
          </p:cNvPr>
          <p:cNvSpPr txBox="1"/>
          <p:nvPr/>
        </p:nvSpPr>
        <p:spPr>
          <a:xfrm>
            <a:off x="251790" y="6430563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CENTRO DE ATENCION</a:t>
            </a:r>
            <a:endParaRPr lang="es-CO" dirty="0"/>
          </a:p>
        </p:txBody>
      </p:sp>
      <p:sp>
        <p:nvSpPr>
          <p:cNvPr id="61" name="CuadroTexto 60">
            <a:extLst>
              <a:ext uri="{FF2B5EF4-FFF2-40B4-BE49-F238E27FC236}">
                <a16:creationId xmlns:a16="http://schemas.microsoft.com/office/drawing/2014/main" xmlns="" id="{FCDFD8C7-8035-4E42-9287-B47E0C46BC53}"/>
              </a:ext>
            </a:extLst>
          </p:cNvPr>
          <p:cNvSpPr txBox="1"/>
          <p:nvPr/>
        </p:nvSpPr>
        <p:spPr>
          <a:xfrm>
            <a:off x="356745" y="2226333"/>
            <a:ext cx="5217331" cy="80021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s-ES" sz="2800" b="1" dirty="0">
                <a:solidFill>
                  <a:srgbClr val="0070C0"/>
                </a:solidFill>
              </a:rPr>
              <a:t>1</a:t>
            </a:r>
            <a:r>
              <a:rPr lang="es-ES" sz="2800" b="1" dirty="0"/>
              <a:t>. </a:t>
            </a:r>
            <a:r>
              <a:rPr lang="es-ES" b="1" dirty="0"/>
              <a:t>¿Cuál es el canal de Atención que más utiliza  en nuestra sede?</a:t>
            </a:r>
            <a:endParaRPr lang="es-CO" b="1" dirty="0"/>
          </a:p>
        </p:txBody>
      </p:sp>
      <p:sp>
        <p:nvSpPr>
          <p:cNvPr id="63" name="CuadroTexto 62">
            <a:extLst>
              <a:ext uri="{FF2B5EF4-FFF2-40B4-BE49-F238E27FC236}">
                <a16:creationId xmlns:a16="http://schemas.microsoft.com/office/drawing/2014/main" xmlns="" id="{8FA88AFE-09E4-486F-A05D-609659641290}"/>
              </a:ext>
            </a:extLst>
          </p:cNvPr>
          <p:cNvSpPr txBox="1"/>
          <p:nvPr/>
        </p:nvSpPr>
        <p:spPr>
          <a:xfrm>
            <a:off x="328094" y="3329475"/>
            <a:ext cx="5254208" cy="7386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s-ES" sz="2400" b="1" dirty="0">
                <a:solidFill>
                  <a:srgbClr val="0070C0"/>
                </a:solidFill>
              </a:rPr>
              <a:t>2</a:t>
            </a:r>
            <a:r>
              <a:rPr lang="es-ES" sz="2400" b="1" dirty="0"/>
              <a:t>. </a:t>
            </a:r>
            <a:r>
              <a:rPr lang="es-ES" b="1" dirty="0"/>
              <a:t>¿Cómo calificaría la información que ha recibido por el canal de atención de su preferencia?</a:t>
            </a:r>
            <a:endParaRPr lang="es-CO" b="1" dirty="0"/>
          </a:p>
        </p:txBody>
      </p:sp>
      <p:sp>
        <p:nvSpPr>
          <p:cNvPr id="65" name="CuadroTexto 64">
            <a:extLst>
              <a:ext uri="{FF2B5EF4-FFF2-40B4-BE49-F238E27FC236}">
                <a16:creationId xmlns:a16="http://schemas.microsoft.com/office/drawing/2014/main" xmlns="" id="{1CCE4792-1E47-4D77-BB05-037249FABB68}"/>
              </a:ext>
            </a:extLst>
          </p:cNvPr>
          <p:cNvSpPr txBox="1"/>
          <p:nvPr/>
        </p:nvSpPr>
        <p:spPr>
          <a:xfrm>
            <a:off x="314840" y="4380140"/>
            <a:ext cx="5267461" cy="7386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s-ES" sz="2400" b="1" dirty="0">
                <a:solidFill>
                  <a:srgbClr val="0070C0"/>
                </a:solidFill>
              </a:rPr>
              <a:t>3</a:t>
            </a:r>
            <a:r>
              <a:rPr lang="es-ES" sz="2400" b="1" dirty="0"/>
              <a:t>. </a:t>
            </a:r>
            <a:r>
              <a:rPr lang="es-ES" b="1" dirty="0"/>
              <a:t>¿El trato recibido por el canal de atención</a:t>
            </a:r>
            <a:r>
              <a:rPr lang="es-ES" b="1"/>
              <a:t>, fue </a:t>
            </a:r>
            <a:r>
              <a:rPr lang="es-ES" b="1" dirty="0"/>
              <a:t>respetuoso y oportuno?</a:t>
            </a:r>
            <a:endParaRPr lang="es-CO" b="1" dirty="0"/>
          </a:p>
        </p:txBody>
      </p:sp>
      <p:sp>
        <p:nvSpPr>
          <p:cNvPr id="69" name="CuadroTexto 68">
            <a:extLst>
              <a:ext uri="{FF2B5EF4-FFF2-40B4-BE49-F238E27FC236}">
                <a16:creationId xmlns:a16="http://schemas.microsoft.com/office/drawing/2014/main" xmlns="" id="{97E99E32-2A65-4526-B035-8897BF76AC0F}"/>
              </a:ext>
            </a:extLst>
          </p:cNvPr>
          <p:cNvSpPr txBox="1"/>
          <p:nvPr/>
        </p:nvSpPr>
        <p:spPr>
          <a:xfrm>
            <a:off x="291958" y="5429777"/>
            <a:ext cx="5287953" cy="7386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s-ES" sz="2400" b="1" dirty="0">
                <a:solidFill>
                  <a:srgbClr val="0070C0"/>
                </a:solidFill>
              </a:rPr>
              <a:t>4. </a:t>
            </a:r>
            <a:r>
              <a:rPr lang="es-ES" b="1" dirty="0"/>
              <a:t>¿Cuál canal de atención requiere ser mejorado según su experiencia en la atención recibida?</a:t>
            </a:r>
            <a:endParaRPr lang="es-CO" dirty="0"/>
          </a:p>
        </p:txBody>
      </p:sp>
      <p:cxnSp>
        <p:nvCxnSpPr>
          <p:cNvPr id="9" name="Conector recto de flecha 8">
            <a:extLst>
              <a:ext uri="{FF2B5EF4-FFF2-40B4-BE49-F238E27FC236}">
                <a16:creationId xmlns:a16="http://schemas.microsoft.com/office/drawing/2014/main" xmlns="" id="{B08831C4-5FB3-4F4D-980C-A48C5CF26DF9}"/>
              </a:ext>
            </a:extLst>
          </p:cNvPr>
          <p:cNvCxnSpPr>
            <a:cxnSpLocks/>
          </p:cNvCxnSpPr>
          <p:nvPr/>
        </p:nvCxnSpPr>
        <p:spPr>
          <a:xfrm>
            <a:off x="11628253" y="2205534"/>
            <a:ext cx="0" cy="39584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xmlns="" id="{8F876C9E-18B8-4B9B-82CA-AB37C347F2AF}"/>
              </a:ext>
            </a:extLst>
          </p:cNvPr>
          <p:cNvCxnSpPr/>
          <p:nvPr/>
        </p:nvCxnSpPr>
        <p:spPr>
          <a:xfrm>
            <a:off x="5595554" y="6163945"/>
            <a:ext cx="6053834" cy="177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xmlns="" id="{560183CA-FD21-4FCE-AB1A-C620C2472798}"/>
              </a:ext>
            </a:extLst>
          </p:cNvPr>
          <p:cNvCxnSpPr>
            <a:cxnSpLocks/>
          </p:cNvCxnSpPr>
          <p:nvPr/>
        </p:nvCxnSpPr>
        <p:spPr>
          <a:xfrm>
            <a:off x="5549097" y="2218845"/>
            <a:ext cx="46083" cy="39584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xmlns="" id="{FCA3FA72-F948-4E22-8EBF-1C1C3A0F2B8E}"/>
              </a:ext>
            </a:extLst>
          </p:cNvPr>
          <p:cNvCxnSpPr/>
          <p:nvPr/>
        </p:nvCxnSpPr>
        <p:spPr>
          <a:xfrm flipH="1">
            <a:off x="291958" y="1247130"/>
            <a:ext cx="78039" cy="48456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6" name="Tabla 65">
            <a:extLst>
              <a:ext uri="{FF2B5EF4-FFF2-40B4-BE49-F238E27FC236}">
                <a16:creationId xmlns:a16="http://schemas.microsoft.com/office/drawing/2014/main" xmlns="" id="{823E8D18-3D9E-4808-9C58-8A75F47347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3266737"/>
              </p:ext>
            </p:extLst>
          </p:nvPr>
        </p:nvGraphicFramePr>
        <p:xfrm>
          <a:off x="897093" y="73069"/>
          <a:ext cx="10199076" cy="1105278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xmlns="" val="1157195594"/>
                    </a:ext>
                  </a:extLst>
                </a:gridCol>
                <a:gridCol w="2110153">
                  <a:extLst>
                    <a:ext uri="{9D8B030D-6E8A-4147-A177-3AD203B41FA5}">
                      <a16:colId xmlns:a16="http://schemas.microsoft.com/office/drawing/2014/main" xmlns="" val="3090261021"/>
                    </a:ext>
                  </a:extLst>
                </a:gridCol>
                <a:gridCol w="1744394">
                  <a:extLst>
                    <a:ext uri="{9D8B030D-6E8A-4147-A177-3AD203B41FA5}">
                      <a16:colId xmlns:a16="http://schemas.microsoft.com/office/drawing/2014/main" xmlns="" val="1237792245"/>
                    </a:ext>
                  </a:extLst>
                </a:gridCol>
                <a:gridCol w="1899139">
                  <a:extLst>
                    <a:ext uri="{9D8B030D-6E8A-4147-A177-3AD203B41FA5}">
                      <a16:colId xmlns:a16="http://schemas.microsoft.com/office/drawing/2014/main" xmlns="" val="2897663666"/>
                    </a:ext>
                  </a:extLst>
                </a:gridCol>
                <a:gridCol w="1239876">
                  <a:extLst>
                    <a:ext uri="{9D8B030D-6E8A-4147-A177-3AD203B41FA5}">
                      <a16:colId xmlns:a16="http://schemas.microsoft.com/office/drawing/2014/main" xmlns="" val="4102151956"/>
                    </a:ext>
                  </a:extLst>
                </a:gridCol>
                <a:gridCol w="1376714">
                  <a:extLst>
                    <a:ext uri="{9D8B030D-6E8A-4147-A177-3AD203B41FA5}">
                      <a16:colId xmlns:a16="http://schemas.microsoft.com/office/drawing/2014/main" xmlns="" val="3600433374"/>
                    </a:ext>
                  </a:extLst>
                </a:gridCol>
              </a:tblGrid>
              <a:tr h="417401">
                <a:tc rowSpan="3">
                  <a:txBody>
                    <a:bodyPr/>
                    <a:lstStyle/>
                    <a:p>
                      <a:pPr marL="17780" algn="ctr">
                        <a:tabLst>
                          <a:tab pos="2700020" algn="ctr"/>
                          <a:tab pos="5400040" algn="r"/>
                          <a:tab pos="2700020" algn="ctr"/>
                          <a:tab pos="5400040" algn="r"/>
                          <a:tab pos="5617845" algn="r"/>
                        </a:tabLst>
                      </a:pP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11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EMPRESA SOCIAL DEL ESTADO DEL DEPARTAMENTO DEL META E.S.E “SOLUCION SALUD”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tabLst>
                          <a:tab pos="2700020" algn="ctr"/>
                          <a:tab pos="5400040" algn="r"/>
                        </a:tabLst>
                      </a:pPr>
                      <a:endParaRPr lang="es-E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66423134"/>
                  </a:ext>
                </a:extLst>
              </a:tr>
              <a:tr h="287172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CO" sz="11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ENCUESTAS DE SATISFACCION DE CANALES ATENCION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15648860"/>
                  </a:ext>
                </a:extLst>
              </a:tr>
              <a:tr h="40070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Código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10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FR-SC-07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Versión </a:t>
                      </a:r>
                      <a:r>
                        <a:rPr lang="es-ES" sz="10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Fecha Vigencia </a:t>
                      </a:r>
                      <a:r>
                        <a:rPr lang="es-ES" sz="10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2021/10/19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Página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10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 </a:t>
                      </a:r>
                      <a:r>
                        <a:rPr lang="es-ES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de </a:t>
                      </a:r>
                      <a:r>
                        <a:rPr lang="es-ES" sz="10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26920904"/>
                  </a:ext>
                </a:extLst>
              </a:tr>
            </a:tbl>
          </a:graphicData>
        </a:graphic>
      </p:graphicFrame>
      <p:pic>
        <p:nvPicPr>
          <p:cNvPr id="67" name="Picture 4">
            <a:extLst>
              <a:ext uri="{FF2B5EF4-FFF2-40B4-BE49-F238E27FC236}">
                <a16:creationId xmlns:a16="http://schemas.microsoft.com/office/drawing/2014/main" xmlns="" id="{79CE3579-0F3E-4293-BDC7-1DD1FF9491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0702" y="287570"/>
            <a:ext cx="923925" cy="676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Imagen 3">
            <a:extLst>
              <a:ext uri="{FF2B5EF4-FFF2-40B4-BE49-F238E27FC236}">
                <a16:creationId xmlns:a16="http://schemas.microsoft.com/office/drawing/2014/main" xmlns="" id="{72A478D9-6BD3-4CCF-9F15-2E210C1010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0650" y="94658"/>
            <a:ext cx="1364565" cy="985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53399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170</Words>
  <Application>Microsoft Office PowerPoint</Application>
  <PresentationFormat>Panorámica</PresentationFormat>
  <Paragraphs>30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Times New Roman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ACER</dc:creator>
  <cp:lastModifiedBy>Martha Elena Amaya Cruz</cp:lastModifiedBy>
  <cp:revision>10</cp:revision>
  <dcterms:created xsi:type="dcterms:W3CDTF">2021-10-11T21:08:37Z</dcterms:created>
  <dcterms:modified xsi:type="dcterms:W3CDTF">2021-10-26T19:55:29Z</dcterms:modified>
</cp:coreProperties>
</file>